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99" r:id="rId6"/>
    <p:sldId id="298" r:id="rId7"/>
    <p:sldId id="300" r:id="rId8"/>
  </p:sldIdLst>
  <p:sldSz cx="9144000" cy="5143500" type="screen16x9"/>
  <p:notesSz cx="6805613" cy="9944100"/>
  <p:defaultTextStyle>
    <a:defPPr>
      <a:defRPr lang="en-US"/>
    </a:defPPr>
    <a:lvl1pPr marL="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mond Frenken" initials="RF" lastIdx="1" clrIdx="0">
    <p:extLst>
      <p:ext uri="{19B8F6BF-5375-455C-9EA6-DF929625EA0E}">
        <p15:presenceInfo xmlns:p15="http://schemas.microsoft.com/office/powerpoint/2012/main" userId="S-1-5-21-1291448959-2290217563-1204021892-23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B"/>
    <a:srgbClr val="87888D"/>
    <a:srgbClr val="FF8400"/>
    <a:srgbClr val="57575E"/>
    <a:srgbClr val="FF8200"/>
    <a:srgbClr val="B3A8A1"/>
    <a:srgbClr val="55555B"/>
    <a:srgbClr val="0F1015"/>
    <a:srgbClr val="F05F1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 autoAdjust="0"/>
    <p:restoredTop sz="96118" autoAdjust="0"/>
  </p:normalViewPr>
  <p:slideViewPr>
    <p:cSldViewPr>
      <p:cViewPr varScale="1">
        <p:scale>
          <a:sx n="113" d="100"/>
          <a:sy n="113" d="100"/>
        </p:scale>
        <p:origin x="706" y="77"/>
      </p:cViewPr>
      <p:guideLst>
        <p:guide orient="horz" pos="139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9578" cy="496888"/>
          </a:xfrm>
          <a:prstGeom prst="rect">
            <a:avLst/>
          </a:prstGeom>
        </p:spPr>
        <p:txBody>
          <a:bodyPr vert="horz" lIns="91362" tIns="45680" rIns="91362" bIns="4568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4" y="2"/>
            <a:ext cx="2949578" cy="496888"/>
          </a:xfrm>
          <a:prstGeom prst="rect">
            <a:avLst/>
          </a:prstGeom>
        </p:spPr>
        <p:txBody>
          <a:bodyPr vert="horz" lIns="91362" tIns="45680" rIns="91362" bIns="45680" rtlCol="0"/>
          <a:lstStyle>
            <a:lvl1pPr algn="r">
              <a:defRPr sz="1200"/>
            </a:lvl1pPr>
          </a:lstStyle>
          <a:p>
            <a:fld id="{5F126D1C-94CC-E540-97DC-97CD7B194860}" type="datetime1">
              <a:rPr lang="en-US" smtClean="0"/>
              <a:t>12/16/2015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45625"/>
            <a:ext cx="2949578" cy="496888"/>
          </a:xfrm>
          <a:prstGeom prst="rect">
            <a:avLst/>
          </a:prstGeom>
        </p:spPr>
        <p:txBody>
          <a:bodyPr vert="horz" lIns="91362" tIns="45680" rIns="91362" bIns="4568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4" y="9445625"/>
            <a:ext cx="2949578" cy="496888"/>
          </a:xfrm>
          <a:prstGeom prst="rect">
            <a:avLst/>
          </a:prstGeom>
        </p:spPr>
        <p:txBody>
          <a:bodyPr vert="horz" lIns="91362" tIns="45680" rIns="91362" bIns="45680" rtlCol="0" anchor="b"/>
          <a:lstStyle>
            <a:lvl1pPr algn="r">
              <a:defRPr sz="1200"/>
            </a:lvl1pPr>
          </a:lstStyle>
          <a:p>
            <a:fld id="{1FB25CF4-9EC1-C64D-9570-CD9E9069BF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7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9578" cy="496888"/>
          </a:xfrm>
          <a:prstGeom prst="rect">
            <a:avLst/>
          </a:prstGeom>
        </p:spPr>
        <p:txBody>
          <a:bodyPr vert="horz" lIns="91362" tIns="45680" rIns="91362" bIns="4568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4" y="2"/>
            <a:ext cx="2949578" cy="496888"/>
          </a:xfrm>
          <a:prstGeom prst="rect">
            <a:avLst/>
          </a:prstGeom>
        </p:spPr>
        <p:txBody>
          <a:bodyPr vert="horz" lIns="91362" tIns="45680" rIns="91362" bIns="45680" rtlCol="0"/>
          <a:lstStyle>
            <a:lvl1pPr algn="r">
              <a:defRPr sz="1200"/>
            </a:lvl1pPr>
          </a:lstStyle>
          <a:p>
            <a:fld id="{4900B86D-564A-5D40-89BF-167996EEB899}" type="datetime1">
              <a:rPr lang="en-US" smtClean="0"/>
              <a:t>12/16/2015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7713"/>
            <a:ext cx="662940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2" tIns="45680" rIns="91362" bIns="4568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9" y="4722817"/>
            <a:ext cx="5443537" cy="4475161"/>
          </a:xfrm>
          <a:prstGeom prst="rect">
            <a:avLst/>
          </a:prstGeom>
        </p:spPr>
        <p:txBody>
          <a:bodyPr vert="horz" lIns="91362" tIns="45680" rIns="91362" bIns="4568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45625"/>
            <a:ext cx="2949578" cy="496888"/>
          </a:xfrm>
          <a:prstGeom prst="rect">
            <a:avLst/>
          </a:prstGeom>
        </p:spPr>
        <p:txBody>
          <a:bodyPr vert="horz" lIns="91362" tIns="45680" rIns="91362" bIns="4568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4" y="9445625"/>
            <a:ext cx="2949578" cy="496888"/>
          </a:xfrm>
          <a:prstGeom prst="rect">
            <a:avLst/>
          </a:prstGeom>
        </p:spPr>
        <p:txBody>
          <a:bodyPr vert="horz" lIns="91362" tIns="45680" rIns="91362" bIns="45680" rtlCol="0" anchor="b"/>
          <a:lstStyle>
            <a:lvl1pPr algn="r">
              <a:defRPr sz="1200"/>
            </a:lvl1pPr>
          </a:lstStyle>
          <a:p>
            <a:fld id="{7A3B3D9F-56DF-4F40-B36C-736CDCE047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3247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73945" y="2499742"/>
            <a:ext cx="6726064" cy="206278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555526"/>
            <a:ext cx="6108101" cy="1029803"/>
          </a:xfrm>
        </p:spPr>
        <p:txBody>
          <a:bodyPr anchor="b">
            <a:noAutofit/>
          </a:bodyPr>
          <a:lstStyle>
            <a:lvl1pPr marL="0" indent="0" algn="l">
              <a:buNone/>
              <a:defRPr sz="4100" cap="small" baseline="0">
                <a:solidFill>
                  <a:srgbClr val="55555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kkurat Pro Regular"/>
                <a:cs typeface="Akkurat Pro Regular"/>
              </a:defRPr>
            </a:lvl1pPr>
          </a:lstStyle>
          <a:p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1733485"/>
            <a:ext cx="6108101" cy="838265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  <a:latin typeface="Akkurat Pro Regular"/>
                <a:cs typeface="Akkurat Pro Regular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4" y="4828017"/>
            <a:ext cx="448022" cy="248332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 rot="16200000">
            <a:off x="8362856" y="4366625"/>
            <a:ext cx="1346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Photo under CC via Flickr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515" y="-129799"/>
            <a:ext cx="9233027" cy="5633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11560" y="339503"/>
            <a:ext cx="7776864" cy="504055"/>
          </a:xfrm>
          <a:prstGeom prst="rect">
            <a:avLst/>
          </a:prstGeom>
          <a:solidFill>
            <a:srgbClr val="575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11531"/>
            <a:ext cx="7344816" cy="432027"/>
          </a:xfrm>
        </p:spPr>
        <p:txBody>
          <a:bodyPr anchor="ctr">
            <a:normAutofit/>
          </a:bodyPr>
          <a:lstStyle>
            <a:lvl1pPr algn="l">
              <a:defRPr sz="2700" b="1">
                <a:solidFill>
                  <a:schemeClr val="bg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8376" y="1558456"/>
            <a:ext cx="7416824" cy="259747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ebf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4362860"/>
            <a:ext cx="805935" cy="325305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656851" y="4440335"/>
            <a:ext cx="216024" cy="228425"/>
          </a:xfrm>
          <a:prstGeom prst="rect">
            <a:avLst/>
          </a:prstGeom>
          <a:solidFill>
            <a:srgbClr val="FF8400"/>
          </a:solidFill>
          <a:ln>
            <a:solidFill>
              <a:srgbClr val="FF8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476831" y="4434009"/>
            <a:ext cx="360040" cy="2284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80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</a:lstStyle>
          <a:p>
            <a:fld id="{1360F090-6F9D-4CC2-8E6F-9DF5D90039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362860"/>
            <a:ext cx="535550" cy="367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1560" y="573528"/>
            <a:ext cx="8254512" cy="81070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539311"/>
            <a:ext cx="8254512" cy="262175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Clr>
          <a:srgbClr val="FF8400"/>
        </a:buClr>
        <a:buFont typeface="+mj-lt"/>
        <a:buNone/>
        <a:defRPr sz="2700" b="1" kern="1200">
          <a:solidFill>
            <a:schemeClr val="bg2">
              <a:lumMod val="25000"/>
            </a:schemeClr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FF8400"/>
        </a:buClr>
        <a:buFont typeface="Wingdings" panose="05000000000000000000" pitchFamily="2" charset="2"/>
        <a:buChar char=""/>
        <a:defRPr sz="1800" kern="1200" baseline="0">
          <a:solidFill>
            <a:schemeClr val="bg2">
              <a:lumMod val="25000"/>
            </a:schemeClr>
          </a:solidFill>
          <a:latin typeface="Calibri Light" panose="020F030202020403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500" kern="1200" baseline="0">
          <a:solidFill>
            <a:schemeClr val="bg2">
              <a:lumMod val="50000"/>
            </a:schemeClr>
          </a:solidFill>
          <a:latin typeface="Calibri Light" panose="020F030202020403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400" kern="1200" baseline="0">
          <a:solidFill>
            <a:schemeClr val="bg2">
              <a:lumMod val="50000"/>
            </a:schemeClr>
          </a:solidFill>
          <a:latin typeface="Calibri Light" panose="020F030202020403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200" kern="1200" baseline="0">
          <a:solidFill>
            <a:schemeClr val="bg2">
              <a:lumMod val="50000"/>
            </a:schemeClr>
          </a:solidFill>
          <a:latin typeface="Calibri Light" panose="020F030202020403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200" kern="1200" baseline="0">
          <a:solidFill>
            <a:schemeClr val="bg2">
              <a:lumMod val="50000"/>
            </a:schemeClr>
          </a:solidFill>
          <a:latin typeface="Calibri Light" panose="020F030202020403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EuropeanMoneyWeek/" TargetMode="External"/><Relationship Id="rId2" Type="http://schemas.openxmlformats.org/officeDocument/2006/relationships/hyperlink" Target="http://www.europeanmoneyweek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eumoneywee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67744" y="771550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867894"/>
            <a:ext cx="6108101" cy="8382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8" name="Snip Single Corner Rectangle 7"/>
          <p:cNvSpPr/>
          <p:nvPr/>
        </p:nvSpPr>
        <p:spPr>
          <a:xfrm>
            <a:off x="0" y="3652852"/>
            <a:ext cx="8496944" cy="1491630"/>
          </a:xfrm>
          <a:prstGeom prst="snip1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3435846"/>
            <a:ext cx="7884368" cy="1355555"/>
          </a:xfrm>
          <a:effectLst/>
        </p:spPr>
        <p:txBody>
          <a:bodyPr/>
          <a:lstStyle/>
          <a:p>
            <a:r>
              <a:rPr lang="en-GB" sz="3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</a:rPr>
              <a:t>European Money Week 2016</a:t>
            </a:r>
            <a:r>
              <a:rPr lang="en-GB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</a:rPr>
              <a:t/>
            </a:r>
            <a:br>
              <a:rPr lang="en-GB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</a:rPr>
            </a:br>
            <a:r>
              <a:rPr lang="en-GB" sz="1800" dirty="0" smtClean="0">
                <a:solidFill>
                  <a:srgbClr val="FF8400"/>
                </a:solidFill>
                <a:effectLst/>
                <a:latin typeface="Calibri Light" panose="020F0302020204030204" pitchFamily="34" charset="0"/>
              </a:rPr>
              <a:t>Initial </a:t>
            </a:r>
            <a:r>
              <a:rPr lang="en-GB" sz="1800" dirty="0" smtClean="0">
                <a:solidFill>
                  <a:srgbClr val="FF8400"/>
                </a:solidFill>
                <a:effectLst/>
                <a:latin typeface="Calibri Light" panose="020F0302020204030204" pitchFamily="34" charset="0"/>
              </a:rPr>
              <a:t>ideas</a:t>
            </a:r>
            <a:r>
              <a:rPr lang="en-GB" sz="1800" dirty="0" smtClean="0">
                <a:solidFill>
                  <a:srgbClr val="FF8400"/>
                </a:solidFill>
                <a:effectLst/>
                <a:latin typeface="Calibri Light" panose="020F0302020204030204" pitchFamily="34" charset="0"/>
              </a:rPr>
              <a:t/>
            </a:r>
            <a:br>
              <a:rPr lang="en-GB" sz="1800" dirty="0" smtClean="0">
                <a:solidFill>
                  <a:srgbClr val="FF8400"/>
                </a:solidFill>
                <a:effectLst/>
                <a:latin typeface="Calibri Light" panose="020F0302020204030204" pitchFamily="34" charset="0"/>
              </a:rPr>
            </a:br>
            <a:r>
              <a:rPr lang="en-GB" sz="1400" cap="none" dirty="0" smtClean="0">
                <a:solidFill>
                  <a:srgbClr val="87888D"/>
                </a:solidFill>
                <a:effectLst/>
                <a:latin typeface="Calibri Light" panose="020F0302020204030204" pitchFamily="34" charset="0"/>
              </a:rPr>
              <a:t>Financial Education Project </a:t>
            </a:r>
            <a:r>
              <a:rPr lang="en-GB" sz="1400" cap="none" dirty="0" smtClean="0">
                <a:solidFill>
                  <a:srgbClr val="87888D"/>
                </a:solidFill>
                <a:effectLst/>
                <a:latin typeface="Calibri Light" panose="020F0302020204030204" pitchFamily="34" charset="0"/>
              </a:rPr>
              <a:t>Group – November 2015</a:t>
            </a:r>
            <a:endParaRPr lang="en-GB" sz="1000" cap="none" dirty="0">
              <a:solidFill>
                <a:schemeClr val="bg1">
                  <a:lumMod val="50000"/>
                </a:schemeClr>
              </a:solidFill>
              <a:effectLst/>
              <a:latin typeface="Calibri Light" panose="020F0302020204030204" pitchFamily="34" charset="0"/>
            </a:endParaRPr>
          </a:p>
        </p:txBody>
      </p:sp>
      <p:pic>
        <p:nvPicPr>
          <p:cNvPr id="9" name="Picture 8" descr="ebf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713" y="4287026"/>
            <a:ext cx="1580932" cy="6381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211" y="4236512"/>
            <a:ext cx="950737" cy="65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6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European Money Week 2016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71600" y="1059582"/>
            <a:ext cx="7393600" cy="3096344"/>
          </a:xfrm>
        </p:spPr>
        <p:txBody>
          <a:bodyPr/>
          <a:lstStyle/>
          <a:p>
            <a:r>
              <a:rPr lang="en-US" u="sng" dirty="0" smtClean="0"/>
              <a:t>To consider: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Patronage by European Commissioner?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Dutch EU presidency during first half of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Financial Education Platform: proposal for ‘soft’ launch on Monday 14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Expansion East: Increased participant of EBF Associates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OECD conference in Amsterdam 20-21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consideration: ‘</a:t>
            </a:r>
            <a:r>
              <a:rPr lang="en-US" dirty="0" err="1" smtClean="0"/>
              <a:t>Meten</a:t>
            </a:r>
            <a:r>
              <a:rPr lang="en-US" dirty="0" smtClean="0"/>
              <a:t> = </a:t>
            </a:r>
            <a:r>
              <a:rPr lang="en-US" dirty="0" err="1" smtClean="0"/>
              <a:t>weten</a:t>
            </a:r>
            <a:r>
              <a:rPr lang="en-US" dirty="0" smtClean="0"/>
              <a:t>’ tool as proposed by Arthur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Involves cost per participating country</a:t>
            </a:r>
          </a:p>
          <a:p>
            <a:pPr lvl="1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52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European Money Week 2016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71600" y="1059582"/>
            <a:ext cx="7393600" cy="3384376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smtClean="0"/>
              <a:t>Monday 14 March: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Launch event in Brussels during the afternoon: VIP speech (Dutch Finance Minister or a Commissioner?)+ panel + drinks afterwards (=half-day event)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Official launch of the Financial Education Platform: signing ceremony</a:t>
            </a:r>
          </a:p>
          <a:p>
            <a:r>
              <a:rPr lang="en-US" u="sng" dirty="0" smtClean="0"/>
              <a:t>Tuesday 15 March: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Digital-skills-day (tbc):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/>
              <a:t>online European event, webinar-style </a:t>
            </a:r>
            <a:r>
              <a:rPr lang="en-US" dirty="0" smtClean="0"/>
              <a:t>(‘Arkadin conference’ via phone &amp; web, w/ public online)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Focus on skills to use online tools + cybersecurity awareness</a:t>
            </a:r>
            <a:endParaRPr lang="en-US" dirty="0"/>
          </a:p>
          <a:p>
            <a:r>
              <a:rPr lang="en-US" u="sng" dirty="0" smtClean="0"/>
              <a:t>Wednesday 16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Financial-education-for-entrepreneurship-day: full-day event in Brussels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AM agenda:  Managed by EBF with key stakeholders (JAYE, OECD, </a:t>
            </a:r>
            <a:r>
              <a:rPr lang="en-US" dirty="0" err="1" smtClean="0"/>
              <a:t>Eurochambres</a:t>
            </a:r>
            <a:r>
              <a:rPr lang="en-US" dirty="0" smtClean="0"/>
              <a:t>, UEAPME): financial education for entrepreneurs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PM agenda:  Managed by </a:t>
            </a:r>
            <a:r>
              <a:rPr lang="en-US" dirty="0" err="1" smtClean="0"/>
              <a:t>CyFi</a:t>
            </a:r>
            <a:r>
              <a:rPr lang="en-US" dirty="0" smtClean="0"/>
              <a:t>: Young Enterprise </a:t>
            </a:r>
            <a:endParaRPr lang="en-US" dirty="0"/>
          </a:p>
          <a:p>
            <a:r>
              <a:rPr lang="en-US" u="sng" dirty="0" smtClean="0"/>
              <a:t>Thursday 17 March</a:t>
            </a:r>
          </a:p>
          <a:p>
            <a:r>
              <a:rPr lang="en-US" u="sng" dirty="0" smtClean="0"/>
              <a:t>Friday 18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Classroom activities at EU schools? Or EBF staff joining national activities?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66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European Money Week 2016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71600" y="1059582"/>
            <a:ext cx="7393600" cy="3384376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Communications: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Central role: European Money Week website at </a:t>
            </a:r>
            <a:r>
              <a:rPr lang="en-US" dirty="0" smtClean="0">
                <a:hlinkClick r:id="rId2"/>
              </a:rPr>
              <a:t>www.europeanmoneyweek.eu</a:t>
            </a:r>
            <a:endParaRPr lang="en-US" dirty="0" smtClean="0"/>
          </a:p>
          <a:p>
            <a:pPr marL="6286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Clear presence of EBF associates, in existing framework</a:t>
            </a:r>
          </a:p>
          <a:p>
            <a:pPr marL="6286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Each member to verify their page and send new content to EBF if needed</a:t>
            </a:r>
          </a:p>
          <a:p>
            <a:pPr marL="6286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December 7: 100 days before EMW (moment to start updating the website)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Social media: </a:t>
            </a:r>
            <a:r>
              <a:rPr lang="en-US" dirty="0" smtClean="0">
                <a:hlinkClick r:id="rId3"/>
              </a:rPr>
              <a:t>Facebook</a:t>
            </a:r>
            <a:r>
              <a:rPr lang="en-US" dirty="0" smtClean="0"/>
              <a:t> and </a:t>
            </a:r>
            <a:r>
              <a:rPr lang="en-US" dirty="0" smtClean="0">
                <a:hlinkClick r:id="rId4"/>
              </a:rPr>
              <a:t>Twitter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January: EMW </a:t>
            </a:r>
            <a:r>
              <a:rPr lang="en-US" dirty="0"/>
              <a:t>savings piglet: ‘2016 edition</a:t>
            </a:r>
            <a:r>
              <a:rPr lang="en-US" dirty="0" smtClean="0"/>
              <a:t>’ (production also open to members)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End-February: Press release announcing launch of Financial Education Platform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End-February: Pre-EMW press conference in Brussels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To consider:</a:t>
            </a:r>
          </a:p>
          <a:p>
            <a:pPr marL="6286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‘Blog posts’, preferably by individuals (members + guests posts)</a:t>
            </a:r>
          </a:p>
          <a:p>
            <a:pPr marL="6286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2016 European Money Week video</a:t>
            </a:r>
          </a:p>
          <a:p>
            <a:pPr marL="6286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European Money Week app</a:t>
            </a:r>
          </a:p>
          <a:p>
            <a:pPr marL="6286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Other ideas?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88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BF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BF _Powerpoint_template_January 2015" id="{DB1F58FB-DF69-4AA5-AD7C-A48CDE7C5E61}" vid="{28C359F4-97E0-4688-9941-45C71E7165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BF Document" ma:contentTypeID="0x0101004BE274EDB6DB4922B212C2A6A2929FFF008102B38F62534F48BCC5813BAEF41C1A" ma:contentTypeVersion="13" ma:contentTypeDescription="Create a new document." ma:contentTypeScope="" ma:versionID="28ea51e0914b4a56fb086677de88d229">
  <xsd:schema xmlns:xsd="http://www.w3.org/2001/XMLSchema" xmlns:xs="http://www.w3.org/2001/XMLSchema" xmlns:p="http://schemas.microsoft.com/office/2006/metadata/properties" xmlns:ns2="8b76e640-9ff4-4d3b-a80d-ae743ace85eb" targetNamespace="http://schemas.microsoft.com/office/2006/metadata/properties" ma:root="true" ma:fieldsID="4ee2c8f01523db21b62f778de683bc6e" ns2:_="">
    <xsd:import namespace="8b76e640-9ff4-4d3b-a80d-ae743ace85eb"/>
    <xsd:element name="properties">
      <xsd:complexType>
        <xsd:sequence>
          <xsd:element name="documentManagement">
            <xsd:complexType>
              <xsd:all>
                <xsd:element ref="ns2:DocRef" minOccurs="0"/>
                <xsd:element ref="ns2:DocType" minOccurs="0"/>
                <xsd:element ref="ns2:DocSource" minOccurs="0"/>
                <xsd:element ref="ns2:ReviewURL" minOccurs="0"/>
                <xsd:element ref="ns2:OriginalDocUrl" minOccurs="0"/>
                <xsd:element ref="ns2:DocSnippet" minOccurs="0"/>
                <xsd:element ref="ns2:ReferenceVersion" minOccurs="0"/>
                <xsd:element ref="ns2:ReferenceFile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76e640-9ff4-4d3b-a80d-ae743ace85eb" elementFormDefault="qualified">
    <xsd:import namespace="http://schemas.microsoft.com/office/2006/documentManagement/types"/>
    <xsd:import namespace="http://schemas.microsoft.com/office/infopath/2007/PartnerControls"/>
    <xsd:element name="DocRef" ma:index="8" nillable="true" ma:displayName="Document Ref" ma:internalName="DocRef" ma:readOnly="false">
      <xsd:simpleType>
        <xsd:restriction base="dms:Text"/>
      </xsd:simpleType>
    </xsd:element>
    <xsd:element name="DocType" ma:index="9" nillable="true" ma:displayName="Document Type" ma:internalName="DocType" ma:readOnly="false">
      <xsd:simpleType>
        <xsd:restriction base="dms:Text"/>
      </xsd:simpleType>
    </xsd:element>
    <xsd:element name="DocSource" ma:index="10" nillable="true" ma:displayName="Document Source" ma:format="Dropdown" ma:internalName="DocSource">
      <xsd:simpleType>
        <xsd:restriction base="dms:Choice">
          <xsd:enumeration value="Internal"/>
          <xsd:enumeration value="External"/>
          <xsd:enumeration value="External without reference"/>
        </xsd:restriction>
      </xsd:simpleType>
    </xsd:element>
    <xsd:element name="ReviewURL" ma:index="11" nillable="true" ma:displayName="Review Location" ma:internalName="Review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OriginalDocUrl" ma:index="12" nillable="true" ma:displayName="Original Document Location" ma:internalName="OriginalDoc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ocSnippet" ma:index="13" nillable="true" ma:displayName="Snippet" ma:format="Dropdown" ma:internalName="DocSnippet">
      <xsd:simpleType>
        <xsd:restriction base="dms:Choice">
          <xsd:enumeration value="Agenda"/>
          <xsd:enumeration value="Agenda Item"/>
          <xsd:enumeration value="Blank"/>
          <xsd:enumeration value="Letter"/>
          <xsd:enumeration value="Chief Executive Letter"/>
          <xsd:enumeration value="ExCo Chair Letter"/>
          <xsd:enumeration value="Fax"/>
          <xsd:enumeration value="Letter President"/>
          <xsd:enumeration value="Master Document"/>
          <xsd:enumeration value="Memo"/>
          <xsd:enumeration value="Minutes"/>
          <xsd:enumeration value="Press Release"/>
          <xsd:enumeration value="Public Document"/>
          <xsd:enumeration value="Statement"/>
          <xsd:enumeration value="TWG Template"/>
        </xsd:restriction>
      </xsd:simpleType>
    </xsd:element>
    <xsd:element name="ReferenceVersion" ma:index="14" nillable="true" ma:displayName="Reference Version" ma:internalName="ReferenceVersion" ma:readOnly="false">
      <xsd:simpleType>
        <xsd:restriction base="dms:Text"/>
      </xsd:simpleType>
    </xsd:element>
    <xsd:element name="ReferenceFileID" ma:index="15" nillable="true" ma:displayName="Reference File ID" ma:internalName="ReferenceFileID" ma:readOnly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ferenceFileID xmlns="8b76e640-9ff4-4d3b-a80d-ae743ace85eb" xsi:nil="true"/>
    <DocRef xmlns="8b76e640-9ff4-4d3b-a80d-ae743ace85eb">EBF_018815</DocRef>
    <DocSnippet xmlns="8b76e640-9ff4-4d3b-a80d-ae743ace85eb" xsi:nil="true"/>
    <ReferenceVersion xmlns="8b76e640-9ff4-4d3b-a80d-ae743ace85eb" xsi:nil="true"/>
    <DocSource xmlns="8b76e640-9ff4-4d3b-a80d-ae743ace85eb">Internal</DocSource>
    <ReviewURL xmlns="8b76e640-9ff4-4d3b-a80d-ae743ace85eb">
      <Url xsi:nil="true"/>
      <Description xsi:nil="true"/>
    </ReviewURL>
    <DocType xmlns="8b76e640-9ff4-4d3b-a80d-ae743ace85eb" xsi:nil="true"/>
    <OriginalDocUrl xmlns="8b76e640-9ff4-4d3b-a80d-ae743ace85eb">
      <Url xsi:nil="true"/>
      <Description xsi:nil="true"/>
    </OriginalDocUrl>
  </documentManagement>
</p:properties>
</file>

<file path=customXml/itemProps1.xml><?xml version="1.0" encoding="utf-8"?>
<ds:datastoreItem xmlns:ds="http://schemas.openxmlformats.org/officeDocument/2006/customXml" ds:itemID="{119CAD32-7E65-4958-864F-DD85DDC2F132}"/>
</file>

<file path=customXml/itemProps2.xml><?xml version="1.0" encoding="utf-8"?>
<ds:datastoreItem xmlns:ds="http://schemas.openxmlformats.org/officeDocument/2006/customXml" ds:itemID="{BEC4562C-1375-47C3-9E12-8730B4A83D12}"/>
</file>

<file path=customXml/itemProps3.xml><?xml version="1.0" encoding="utf-8"?>
<ds:datastoreItem xmlns:ds="http://schemas.openxmlformats.org/officeDocument/2006/customXml" ds:itemID="{060FF11C-C52A-4CF5-A078-2E91795372B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8937</TotalTime>
  <Words>332</Words>
  <Application>Microsoft Office PowerPoint</Application>
  <PresentationFormat>On-screen Show (16:9)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Akkurat Pro Regular</vt:lpstr>
      <vt:lpstr>Arial</vt:lpstr>
      <vt:lpstr>Calibri</vt:lpstr>
      <vt:lpstr>Calibri Light</vt:lpstr>
      <vt:lpstr>Trebuchet MS</vt:lpstr>
      <vt:lpstr>Wingdings</vt:lpstr>
      <vt:lpstr>EBF</vt:lpstr>
      <vt:lpstr>European Money Week 2016 Initial ideas Financial Education Project Group – November 2015</vt:lpstr>
      <vt:lpstr>European Money Week 2016</vt:lpstr>
      <vt:lpstr>European Money Week 2016</vt:lpstr>
      <vt:lpstr>European Money Week 2016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Frenken</dc:creator>
  <cp:lastModifiedBy>Raymond Frenken</cp:lastModifiedBy>
  <cp:revision>354</cp:revision>
  <cp:lastPrinted>2015-11-20T07:13:51Z</cp:lastPrinted>
  <dcterms:created xsi:type="dcterms:W3CDTF">2014-09-11T09:49:33Z</dcterms:created>
  <dcterms:modified xsi:type="dcterms:W3CDTF">2015-12-16T14:52:31Z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0x0101004BE274EDB6DB4922B212C2A6A2929FFF008102B38F62534F48BCC5813BAEF41C1A</vt:lpwstr>
  </property>
</Properties>
</file>